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81" r:id="rId15"/>
    <p:sldId id="282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3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80528" autoAdjust="0"/>
  </p:normalViewPr>
  <p:slideViewPr>
    <p:cSldViewPr snapToGrid="0">
      <p:cViewPr>
        <p:scale>
          <a:sx n="50" d="100"/>
          <a:sy n="50" d="100"/>
        </p:scale>
        <p:origin x="2059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0BA2E-9256-4F96-A669-A74690C910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4E00572-9ADB-4CD4-BF26-4BF6710A2076}">
      <dgm:prSet/>
      <dgm:spPr/>
      <dgm:t>
        <a:bodyPr/>
        <a:lstStyle/>
        <a:p>
          <a:r>
            <a:rPr lang="en-US" b="1" dirty="0"/>
            <a:t>Two types of attributes : </a:t>
          </a:r>
          <a:endParaRPr lang="en-US" dirty="0"/>
        </a:p>
      </dgm:t>
    </dgm:pt>
    <dgm:pt modelId="{05D64EB2-8F2A-4520-8752-7DD3826DAA99}" type="parTrans" cxnId="{C4E1D28F-EF44-4903-AA11-20D37CC1CAC4}">
      <dgm:prSet/>
      <dgm:spPr/>
      <dgm:t>
        <a:bodyPr/>
        <a:lstStyle/>
        <a:p>
          <a:endParaRPr lang="en-US"/>
        </a:p>
      </dgm:t>
    </dgm:pt>
    <dgm:pt modelId="{ABE6378A-2C8B-4303-8B3C-B98CC9043B56}" type="sibTrans" cxnId="{C4E1D28F-EF44-4903-AA11-20D37CC1CAC4}">
      <dgm:prSet/>
      <dgm:spPr/>
      <dgm:t>
        <a:bodyPr/>
        <a:lstStyle/>
        <a:p>
          <a:endParaRPr lang="en-US"/>
        </a:p>
      </dgm:t>
    </dgm:pt>
    <dgm:pt modelId="{104B0CD2-8F1E-4F4A-94C3-7C5511A165F9}">
      <dgm:prSet/>
      <dgm:spPr/>
      <dgm:t>
        <a:bodyPr/>
        <a:lstStyle/>
        <a:p>
          <a:r>
            <a:rPr lang="en-US" dirty="0"/>
            <a:t>1- Semantic attributes </a:t>
          </a:r>
        </a:p>
      </dgm:t>
    </dgm:pt>
    <dgm:pt modelId="{C9CB41C2-D054-4E20-9E6B-6F067B7AA508}" type="parTrans" cxnId="{EA30A34A-54CD-4B6C-A1E8-834248CFCE43}">
      <dgm:prSet/>
      <dgm:spPr/>
      <dgm:t>
        <a:bodyPr/>
        <a:lstStyle/>
        <a:p>
          <a:endParaRPr lang="en-US"/>
        </a:p>
      </dgm:t>
    </dgm:pt>
    <dgm:pt modelId="{872A4EDE-CC9E-4008-9C3F-0FF904BCE25C}" type="sibTrans" cxnId="{EA30A34A-54CD-4B6C-A1E8-834248CFCE43}">
      <dgm:prSet/>
      <dgm:spPr/>
      <dgm:t>
        <a:bodyPr/>
        <a:lstStyle/>
        <a:p>
          <a:endParaRPr lang="en-US"/>
        </a:p>
      </dgm:t>
    </dgm:pt>
    <dgm:pt modelId="{CDBAF7E8-9A4E-4D9E-9025-08591A6E7B7A}">
      <dgm:prSet/>
      <dgm:spPr/>
      <dgm:t>
        <a:bodyPr/>
        <a:lstStyle/>
        <a:p>
          <a:r>
            <a:rPr lang="en-US"/>
            <a:t>2- discriminative attributes </a:t>
          </a:r>
        </a:p>
      </dgm:t>
    </dgm:pt>
    <dgm:pt modelId="{E0B858A9-232A-4FF7-AA1C-604CCA5B95D4}" type="parTrans" cxnId="{4E272D63-EFFB-4D32-B85C-330B2DBDFB5F}">
      <dgm:prSet/>
      <dgm:spPr/>
      <dgm:t>
        <a:bodyPr/>
        <a:lstStyle/>
        <a:p>
          <a:endParaRPr lang="en-US"/>
        </a:p>
      </dgm:t>
    </dgm:pt>
    <dgm:pt modelId="{D43E50DA-706F-44E8-B406-D81EF6BBBC71}" type="sibTrans" cxnId="{4E272D63-EFFB-4D32-B85C-330B2DBDFB5F}">
      <dgm:prSet/>
      <dgm:spPr/>
      <dgm:t>
        <a:bodyPr/>
        <a:lstStyle/>
        <a:p>
          <a:endParaRPr lang="en-US"/>
        </a:p>
      </dgm:t>
    </dgm:pt>
    <dgm:pt modelId="{366EB6D1-18EB-4A10-9BB7-7BA6AD304861}" type="pres">
      <dgm:prSet presAssocID="{BD10BA2E-9256-4F96-A669-A74690C91084}" presName="root" presStyleCnt="0">
        <dgm:presLayoutVars>
          <dgm:dir/>
          <dgm:resizeHandles val="exact"/>
        </dgm:presLayoutVars>
      </dgm:prSet>
      <dgm:spPr/>
    </dgm:pt>
    <dgm:pt modelId="{AB2499A2-7884-44D6-B121-271E1A5A18A3}" type="pres">
      <dgm:prSet presAssocID="{34E00572-9ADB-4CD4-BF26-4BF6710A2076}" presName="compNode" presStyleCnt="0"/>
      <dgm:spPr/>
    </dgm:pt>
    <dgm:pt modelId="{89E56428-CBDA-49DB-9868-3EA42CE50752}" type="pres">
      <dgm:prSet presAssocID="{34E00572-9ADB-4CD4-BF26-4BF6710A2076}" presName="bgRect" presStyleLbl="bgShp" presStyleIdx="0" presStyleCnt="3" custLinFactNeighborX="-9573" custLinFactNeighborY="-8445"/>
      <dgm:spPr/>
    </dgm:pt>
    <dgm:pt modelId="{AB11005A-2F60-42CD-A33E-89F32A0986D0}" type="pres">
      <dgm:prSet presAssocID="{34E00572-9ADB-4CD4-BF26-4BF6710A2076}" presName="iconRect" presStyleLbl="node1" presStyleIdx="0" presStyleCnt="3" custScaleY="88360" custLinFactX="27754" custLinFactY="256507" custLinFactNeighborX="100000" custLinFactNeighborY="300000"/>
      <dgm:spPr>
        <a:ln>
          <a:noFill/>
        </a:ln>
      </dgm:spPr>
    </dgm:pt>
    <dgm:pt modelId="{AD862248-955F-4088-938D-42259580DDF0}" type="pres">
      <dgm:prSet presAssocID="{34E00572-9ADB-4CD4-BF26-4BF6710A2076}" presName="spaceRect" presStyleCnt="0"/>
      <dgm:spPr/>
    </dgm:pt>
    <dgm:pt modelId="{C4E36D83-3AB3-43EF-B7D6-D9B9557F379A}" type="pres">
      <dgm:prSet presAssocID="{34E00572-9ADB-4CD4-BF26-4BF6710A2076}" presName="parTx" presStyleLbl="revTx" presStyleIdx="0" presStyleCnt="3">
        <dgm:presLayoutVars>
          <dgm:chMax val="0"/>
          <dgm:chPref val="0"/>
        </dgm:presLayoutVars>
      </dgm:prSet>
      <dgm:spPr/>
    </dgm:pt>
    <dgm:pt modelId="{CA444FB5-1158-4F01-999C-FCEDCE49259C}" type="pres">
      <dgm:prSet presAssocID="{ABE6378A-2C8B-4303-8B3C-B98CC9043B56}" presName="sibTrans" presStyleCnt="0"/>
      <dgm:spPr/>
    </dgm:pt>
    <dgm:pt modelId="{FBADE431-7C12-413C-B81B-86980320485C}" type="pres">
      <dgm:prSet presAssocID="{104B0CD2-8F1E-4F4A-94C3-7C5511A165F9}" presName="compNode" presStyleCnt="0"/>
      <dgm:spPr/>
    </dgm:pt>
    <dgm:pt modelId="{B663D4A6-0D0E-4C76-B309-8F6543467435}" type="pres">
      <dgm:prSet presAssocID="{104B0CD2-8F1E-4F4A-94C3-7C5511A165F9}" presName="bgRect" presStyleLbl="bgShp" presStyleIdx="1" presStyleCnt="3"/>
      <dgm:spPr/>
    </dgm:pt>
    <dgm:pt modelId="{71624B89-BECB-4B81-9990-C8EE0DBD6CDD}" type="pres">
      <dgm:prSet presAssocID="{104B0CD2-8F1E-4F4A-94C3-7C5511A165F9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40E1D33-A860-4836-B7C0-3BC9D76EE9F3}" type="pres">
      <dgm:prSet presAssocID="{104B0CD2-8F1E-4F4A-94C3-7C5511A165F9}" presName="spaceRect" presStyleCnt="0"/>
      <dgm:spPr/>
    </dgm:pt>
    <dgm:pt modelId="{97928553-73FD-4555-98F6-4F94D919CF81}" type="pres">
      <dgm:prSet presAssocID="{104B0CD2-8F1E-4F4A-94C3-7C5511A165F9}" presName="parTx" presStyleLbl="revTx" presStyleIdx="1" presStyleCnt="3">
        <dgm:presLayoutVars>
          <dgm:chMax val="0"/>
          <dgm:chPref val="0"/>
        </dgm:presLayoutVars>
      </dgm:prSet>
      <dgm:spPr/>
    </dgm:pt>
    <dgm:pt modelId="{3B0F1A72-CB12-4C14-9991-E3330A04EB82}" type="pres">
      <dgm:prSet presAssocID="{872A4EDE-CC9E-4008-9C3F-0FF904BCE25C}" presName="sibTrans" presStyleCnt="0"/>
      <dgm:spPr/>
    </dgm:pt>
    <dgm:pt modelId="{A8CCA14C-D8DD-4A4F-910D-4A00E0E3F682}" type="pres">
      <dgm:prSet presAssocID="{CDBAF7E8-9A4E-4D9E-9025-08591A6E7B7A}" presName="compNode" presStyleCnt="0"/>
      <dgm:spPr/>
    </dgm:pt>
    <dgm:pt modelId="{92D33C44-F788-4E4C-ADE7-28679F5FA478}" type="pres">
      <dgm:prSet presAssocID="{CDBAF7E8-9A4E-4D9E-9025-08591A6E7B7A}" presName="bgRect" presStyleLbl="bgShp" presStyleIdx="2" presStyleCnt="3" custLinFactNeighborX="-53762" custLinFactNeighborY="1689"/>
      <dgm:spPr/>
    </dgm:pt>
    <dgm:pt modelId="{0ACD0A98-EE11-41FD-B5CA-806C8B88D2C6}" type="pres">
      <dgm:prSet presAssocID="{CDBAF7E8-9A4E-4D9E-9025-08591A6E7B7A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DCB05C-4ED1-499F-95C2-71015116F594}" type="pres">
      <dgm:prSet presAssocID="{CDBAF7E8-9A4E-4D9E-9025-08591A6E7B7A}" presName="spaceRect" presStyleCnt="0"/>
      <dgm:spPr/>
    </dgm:pt>
    <dgm:pt modelId="{228DB22A-C046-4B79-84DA-FB7AE807C97E}" type="pres">
      <dgm:prSet presAssocID="{CDBAF7E8-9A4E-4D9E-9025-08591A6E7B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B871160-F110-4FF1-BAA3-260BE97E278C}" type="presOf" srcId="{104B0CD2-8F1E-4F4A-94C3-7C5511A165F9}" destId="{97928553-73FD-4555-98F6-4F94D919CF81}" srcOrd="0" destOrd="0" presId="urn:microsoft.com/office/officeart/2018/2/layout/IconVerticalSolidList"/>
    <dgm:cxn modelId="{4E272D63-EFFB-4D32-B85C-330B2DBDFB5F}" srcId="{BD10BA2E-9256-4F96-A669-A74690C91084}" destId="{CDBAF7E8-9A4E-4D9E-9025-08591A6E7B7A}" srcOrd="2" destOrd="0" parTransId="{E0B858A9-232A-4FF7-AA1C-604CCA5B95D4}" sibTransId="{D43E50DA-706F-44E8-B406-D81EF6BBBC71}"/>
    <dgm:cxn modelId="{EA30A34A-54CD-4B6C-A1E8-834248CFCE43}" srcId="{BD10BA2E-9256-4F96-A669-A74690C91084}" destId="{104B0CD2-8F1E-4F4A-94C3-7C5511A165F9}" srcOrd="1" destOrd="0" parTransId="{C9CB41C2-D054-4E20-9E6B-6F067B7AA508}" sibTransId="{872A4EDE-CC9E-4008-9C3F-0FF904BCE25C}"/>
    <dgm:cxn modelId="{4B6D3B8E-AF50-49CB-95B9-5E67AD569D67}" type="presOf" srcId="{BD10BA2E-9256-4F96-A669-A74690C91084}" destId="{366EB6D1-18EB-4A10-9BB7-7BA6AD304861}" srcOrd="0" destOrd="0" presId="urn:microsoft.com/office/officeart/2018/2/layout/IconVerticalSolidList"/>
    <dgm:cxn modelId="{C4E1D28F-EF44-4903-AA11-20D37CC1CAC4}" srcId="{BD10BA2E-9256-4F96-A669-A74690C91084}" destId="{34E00572-9ADB-4CD4-BF26-4BF6710A2076}" srcOrd="0" destOrd="0" parTransId="{05D64EB2-8F2A-4520-8752-7DD3826DAA99}" sibTransId="{ABE6378A-2C8B-4303-8B3C-B98CC9043B56}"/>
    <dgm:cxn modelId="{424EC5E7-3FC3-4040-B467-6BE2F197F22E}" type="presOf" srcId="{34E00572-9ADB-4CD4-BF26-4BF6710A2076}" destId="{C4E36D83-3AB3-43EF-B7D6-D9B9557F379A}" srcOrd="0" destOrd="0" presId="urn:microsoft.com/office/officeart/2018/2/layout/IconVerticalSolidList"/>
    <dgm:cxn modelId="{4D4345E9-15D3-43C2-B8F8-ECB5B4682520}" type="presOf" srcId="{CDBAF7E8-9A4E-4D9E-9025-08591A6E7B7A}" destId="{228DB22A-C046-4B79-84DA-FB7AE807C97E}" srcOrd="0" destOrd="0" presId="urn:microsoft.com/office/officeart/2018/2/layout/IconVerticalSolidList"/>
    <dgm:cxn modelId="{912412DD-1ABA-441E-B84A-3DFD2C4BE593}" type="presParOf" srcId="{366EB6D1-18EB-4A10-9BB7-7BA6AD304861}" destId="{AB2499A2-7884-44D6-B121-271E1A5A18A3}" srcOrd="0" destOrd="0" presId="urn:microsoft.com/office/officeart/2018/2/layout/IconVerticalSolidList"/>
    <dgm:cxn modelId="{A6BE9815-09DA-4D9E-A6C6-77256D363BE0}" type="presParOf" srcId="{AB2499A2-7884-44D6-B121-271E1A5A18A3}" destId="{89E56428-CBDA-49DB-9868-3EA42CE50752}" srcOrd="0" destOrd="0" presId="urn:microsoft.com/office/officeart/2018/2/layout/IconVerticalSolidList"/>
    <dgm:cxn modelId="{B985BEC1-95A7-4899-9A9A-D0DC7BCC9A99}" type="presParOf" srcId="{AB2499A2-7884-44D6-B121-271E1A5A18A3}" destId="{AB11005A-2F60-42CD-A33E-89F32A0986D0}" srcOrd="1" destOrd="0" presId="urn:microsoft.com/office/officeart/2018/2/layout/IconVerticalSolidList"/>
    <dgm:cxn modelId="{489ACC56-0032-4EE1-990F-FD0723432BE6}" type="presParOf" srcId="{AB2499A2-7884-44D6-B121-271E1A5A18A3}" destId="{AD862248-955F-4088-938D-42259580DDF0}" srcOrd="2" destOrd="0" presId="urn:microsoft.com/office/officeart/2018/2/layout/IconVerticalSolidList"/>
    <dgm:cxn modelId="{B23B7759-19E3-4F6D-9B6A-2BA77536C1FB}" type="presParOf" srcId="{AB2499A2-7884-44D6-B121-271E1A5A18A3}" destId="{C4E36D83-3AB3-43EF-B7D6-D9B9557F379A}" srcOrd="3" destOrd="0" presId="urn:microsoft.com/office/officeart/2018/2/layout/IconVerticalSolidList"/>
    <dgm:cxn modelId="{FEFC141B-D161-4FB5-9FCC-FE867E0F3466}" type="presParOf" srcId="{366EB6D1-18EB-4A10-9BB7-7BA6AD304861}" destId="{CA444FB5-1158-4F01-999C-FCEDCE49259C}" srcOrd="1" destOrd="0" presId="urn:microsoft.com/office/officeart/2018/2/layout/IconVerticalSolidList"/>
    <dgm:cxn modelId="{C24F3251-566F-45A8-B02B-5F61313AD18D}" type="presParOf" srcId="{366EB6D1-18EB-4A10-9BB7-7BA6AD304861}" destId="{FBADE431-7C12-413C-B81B-86980320485C}" srcOrd="2" destOrd="0" presId="urn:microsoft.com/office/officeart/2018/2/layout/IconVerticalSolidList"/>
    <dgm:cxn modelId="{0FA75DCC-9465-4638-BCF9-12D799F6E6A8}" type="presParOf" srcId="{FBADE431-7C12-413C-B81B-86980320485C}" destId="{B663D4A6-0D0E-4C76-B309-8F6543467435}" srcOrd="0" destOrd="0" presId="urn:microsoft.com/office/officeart/2018/2/layout/IconVerticalSolidList"/>
    <dgm:cxn modelId="{3AAD7AAA-4B8A-4555-BC50-81A8BAF918E2}" type="presParOf" srcId="{FBADE431-7C12-413C-B81B-86980320485C}" destId="{71624B89-BECB-4B81-9990-C8EE0DBD6CDD}" srcOrd="1" destOrd="0" presId="urn:microsoft.com/office/officeart/2018/2/layout/IconVerticalSolidList"/>
    <dgm:cxn modelId="{F011D618-295F-4913-BCC8-8A282BD2FBD0}" type="presParOf" srcId="{FBADE431-7C12-413C-B81B-86980320485C}" destId="{840E1D33-A860-4836-B7C0-3BC9D76EE9F3}" srcOrd="2" destOrd="0" presId="urn:microsoft.com/office/officeart/2018/2/layout/IconVerticalSolidList"/>
    <dgm:cxn modelId="{58A6953D-6BF0-48CF-A7F7-458A8D4C7FB5}" type="presParOf" srcId="{FBADE431-7C12-413C-B81B-86980320485C}" destId="{97928553-73FD-4555-98F6-4F94D919CF81}" srcOrd="3" destOrd="0" presId="urn:microsoft.com/office/officeart/2018/2/layout/IconVerticalSolidList"/>
    <dgm:cxn modelId="{43057F05-9C33-4463-A2E5-1ADA64C2058A}" type="presParOf" srcId="{366EB6D1-18EB-4A10-9BB7-7BA6AD304861}" destId="{3B0F1A72-CB12-4C14-9991-E3330A04EB82}" srcOrd="3" destOrd="0" presId="urn:microsoft.com/office/officeart/2018/2/layout/IconVerticalSolidList"/>
    <dgm:cxn modelId="{62F699AF-4BAB-413F-AEE2-CFEC7D69E174}" type="presParOf" srcId="{366EB6D1-18EB-4A10-9BB7-7BA6AD304861}" destId="{A8CCA14C-D8DD-4A4F-910D-4A00E0E3F682}" srcOrd="4" destOrd="0" presId="urn:microsoft.com/office/officeart/2018/2/layout/IconVerticalSolidList"/>
    <dgm:cxn modelId="{01D2649B-E274-4536-9E3B-D7D03DDA7160}" type="presParOf" srcId="{A8CCA14C-D8DD-4A4F-910D-4A00E0E3F682}" destId="{92D33C44-F788-4E4C-ADE7-28679F5FA478}" srcOrd="0" destOrd="0" presId="urn:microsoft.com/office/officeart/2018/2/layout/IconVerticalSolidList"/>
    <dgm:cxn modelId="{D0863469-941B-4BCF-8D19-8511161E167A}" type="presParOf" srcId="{A8CCA14C-D8DD-4A4F-910D-4A00E0E3F682}" destId="{0ACD0A98-EE11-41FD-B5CA-806C8B88D2C6}" srcOrd="1" destOrd="0" presId="urn:microsoft.com/office/officeart/2018/2/layout/IconVerticalSolidList"/>
    <dgm:cxn modelId="{2FC3CD3D-9B89-49B7-B29B-88D199626073}" type="presParOf" srcId="{A8CCA14C-D8DD-4A4F-910D-4A00E0E3F682}" destId="{CBDCB05C-4ED1-499F-95C2-71015116F594}" srcOrd="2" destOrd="0" presId="urn:microsoft.com/office/officeart/2018/2/layout/IconVerticalSolidList"/>
    <dgm:cxn modelId="{727AE3BB-5F1B-4DEB-8A91-3A43459E5DA3}" type="presParOf" srcId="{A8CCA14C-D8DD-4A4F-910D-4A00E0E3F682}" destId="{228DB22A-C046-4B79-84DA-FB7AE807C9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56428-CBDA-49DB-9868-3EA42CE50752}">
      <dsp:nvSpPr>
        <dsp:cNvPr id="0" name=""/>
        <dsp:cNvSpPr/>
      </dsp:nvSpPr>
      <dsp:spPr>
        <a:xfrm>
          <a:off x="0" y="0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1005A-2F60-42CD-A33E-89F32A0986D0}">
      <dsp:nvSpPr>
        <dsp:cNvPr id="0" name=""/>
        <dsp:cNvSpPr/>
      </dsp:nvSpPr>
      <dsp:spPr>
        <a:xfrm>
          <a:off x="1511595" y="4533935"/>
          <a:ext cx="827120" cy="7308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36D83-3AB3-43EF-B7D6-D9B9557F379A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Two types of attributes : </a:t>
          </a:r>
          <a:endParaRPr lang="en-US" sz="2500" kern="1200" dirty="0"/>
        </a:p>
      </dsp:txBody>
      <dsp:txXfrm>
        <a:off x="1736952" y="642"/>
        <a:ext cx="5095259" cy="1503855"/>
      </dsp:txXfrm>
    </dsp:sp>
    <dsp:sp modelId="{B663D4A6-0D0E-4C76-B309-8F6543467435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24B89-BECB-4B81-9990-C8EE0DBD6CDD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28553-73FD-4555-98F6-4F94D919CF81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1- Semantic attributes </a:t>
          </a:r>
        </a:p>
      </dsp:txBody>
      <dsp:txXfrm>
        <a:off x="1736952" y="1880461"/>
        <a:ext cx="5095259" cy="1503855"/>
      </dsp:txXfrm>
    </dsp:sp>
    <dsp:sp modelId="{92D33C44-F788-4E4C-ADE7-28679F5FA478}">
      <dsp:nvSpPr>
        <dsp:cNvPr id="0" name=""/>
        <dsp:cNvSpPr/>
      </dsp:nvSpPr>
      <dsp:spPr>
        <a:xfrm>
          <a:off x="0" y="3760923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D0A98-EE11-41FD-B5CA-806C8B88D2C6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DB22A-C046-4B79-84DA-FB7AE807C97E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2- discriminative attributes </a:t>
          </a:r>
        </a:p>
      </dsp:txBody>
      <dsp:txXfrm>
        <a:off x="1736952" y="3760280"/>
        <a:ext cx="5095259" cy="1503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58A2D-F827-4461-BD03-4503B29E4DC9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64CFF-1D41-4180-8098-73D856E0C28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281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שלום לכולם , שמי שאדי הלון שם הנושא של ההרצאה היום היא </a:t>
            </a:r>
            <a:r>
              <a:rPr lang="en-IL" b="1" dirty="0"/>
              <a:t>Describing Objects by their Attributes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676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אז מה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9346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הזכרנו קודם את סוגי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אז מה באמת יכול להיות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ATTRIBUTE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אנו משתמשים בשלושה סוגים עיקריים של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714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הראשון הוא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למשל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הזה הוא צורה גלילית או מרובע 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4708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הסוג השני הוא איברים למשל יש לו ראש , יש לו רגל ...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הסוג השלישי הוא עבור חומרים למשל זה שָׂעִיר או זה מַברִיק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5507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אם אנחנו סומכים על </a:t>
            </a:r>
            <a:r>
              <a:rPr lang="en-US" dirty="0"/>
              <a:t>SEMANTIC ATTRIBUTES</a:t>
            </a:r>
            <a:r>
              <a:rPr lang="he-IL" dirty="0"/>
              <a:t> כדי להפריד בין שני </a:t>
            </a:r>
            <a:r>
              <a:rPr lang="en-US" dirty="0"/>
              <a:t>CLASSES</a:t>
            </a:r>
            <a:r>
              <a:rPr lang="he-IL" dirty="0"/>
              <a:t> אנחנו נקבל תוצאה דיוק יחסית לא טובה , אז מה עושים כדי לשפר את זה?</a:t>
            </a:r>
          </a:p>
          <a:p>
            <a:pPr algn="r" rtl="1"/>
            <a:r>
              <a:rPr lang="he-IL" dirty="0"/>
              <a:t>אנחנו נבחר </a:t>
            </a:r>
            <a:r>
              <a:rPr lang="en-US" dirty="0"/>
              <a:t>ATTRIBUTES</a:t>
            </a:r>
            <a:r>
              <a:rPr lang="he-IL" dirty="0"/>
              <a:t> שהם </a:t>
            </a:r>
            <a:r>
              <a:rPr lang="en-IL" dirty="0"/>
              <a:t>Discriminative</a:t>
            </a:r>
            <a:r>
              <a:rPr lang="he-IL" dirty="0"/>
              <a:t>  , תכונות חדשות אלה לובשות צורה של השוואות אקראיות , כל השווה תפריד את ה </a:t>
            </a:r>
            <a:r>
              <a:rPr lang="en-US" dirty="0"/>
              <a:t>DATA</a:t>
            </a:r>
            <a:r>
              <a:rPr lang="he-IL" dirty="0"/>
              <a:t> ל שני חלוקות, אנחנו יכולים לבחור מ 1 עד 5 </a:t>
            </a:r>
            <a:r>
              <a:rPr lang="en-US" dirty="0"/>
              <a:t>CLASSES </a:t>
            </a:r>
            <a:r>
              <a:rPr lang="he-IL" dirty="0"/>
              <a:t> לכל צד,</a:t>
            </a:r>
          </a:p>
          <a:p>
            <a:pPr algn="r" rtl="1"/>
            <a:r>
              <a:rPr lang="en-US" dirty="0"/>
              <a:t>OBJECT </a:t>
            </a:r>
            <a:r>
              <a:rPr lang="he-IL" dirty="0"/>
              <a:t> שהם לא שייכים לאף מאחד מה </a:t>
            </a:r>
            <a:r>
              <a:rPr lang="en-US" dirty="0"/>
              <a:t>CLASSES</a:t>
            </a:r>
            <a:r>
              <a:rPr lang="he-IL" dirty="0"/>
              <a:t> שבחרנו פשוט מתעלמים ממנו למשל אני יכול לשים </a:t>
            </a:r>
            <a:r>
              <a:rPr lang="en-US" dirty="0"/>
              <a:t>DOG</a:t>
            </a:r>
            <a:r>
              <a:rPr lang="he-IL" dirty="0"/>
              <a:t> בצד אחד ו </a:t>
            </a:r>
            <a:r>
              <a:rPr lang="en-US" dirty="0"/>
              <a:t>CAT</a:t>
            </a:r>
            <a:r>
              <a:rPr lang="he-IL" dirty="0"/>
              <a:t> בצד שני ו</a:t>
            </a:r>
            <a:r>
              <a:rPr lang="en-US" dirty="0"/>
              <a:t>MOTORCYLCE</a:t>
            </a:r>
            <a:r>
              <a:rPr lang="he-IL" dirty="0"/>
              <a:t> שלא שייך לאף צד , נתעלם ממנו. חלוקה זו מוגדרת על ידי תת-קבוצת של ה </a:t>
            </a:r>
            <a:r>
              <a:rPr lang="en-US" dirty="0"/>
              <a:t>BASE FEATURES</a:t>
            </a:r>
            <a:r>
              <a:rPr lang="he-IL" dirty="0"/>
              <a:t>,  ובסוף אנחנו נאמן את החלוקות האלה לפי </a:t>
            </a:r>
            <a:r>
              <a:rPr lang="en-US" dirty="0"/>
              <a:t>CLASSIFER</a:t>
            </a:r>
            <a:r>
              <a:rPr lang="he-IL" dirty="0"/>
              <a:t> נקרא </a:t>
            </a:r>
            <a:r>
              <a:rPr lang="en-US" dirty="0"/>
              <a:t>LINIEAR SVM</a:t>
            </a:r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79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אנחנו רוצים להעמים סוגים חדשים של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בשיטה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תהיה לנו בעיה , אז למה השיטה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 מספיק טובה?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למשל אני רוצה ללמוד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CLASSIFIER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ואני מאמן אותו על מכונית או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MOTORCYCLE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או אוטובוס אז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אלה יש להם משטח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כלומר 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שלהם היא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ואולי אם יש לי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שה-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שלו לא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אבל יש לו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אולי לא יצליח לזהות את הגלגל כי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אולי למד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במקום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אז מה הפתרון?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3835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לדוגמא, כדי ללמוד מסווג "גלגל"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 שנעשה זה שאנחנו בוחרים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שהם עובדים טוב עבור הפרדה בין מכוניות שיש להם גלגלים לבין מכוניות שאין להם גלגלים , כך אנחנו נמנע מה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CLASSFIER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שיהיה מבולבל עם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נעשה את זה עבור האוטובוס וה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MOTORCYLE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,נבחר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שעובדים טוב עבור הפרדה בין אוטובוס עם גלגלים ואוטובוס בלי גלגלים , זה יתן לנו תוצאות יותר טובות, אנחנו מתייחסים 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אלה בשם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 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78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ישנם שני פרוטוקולים עיקריים עבור</a:t>
            </a:r>
            <a:r>
              <a:rPr lang="en-GB" dirty="0"/>
              <a:t> </a:t>
            </a:r>
            <a:r>
              <a:rPr lang="he-IL" dirty="0"/>
              <a:t>חיזוי</a:t>
            </a:r>
            <a:r>
              <a:rPr lang="en-GB" dirty="0"/>
              <a:t> ATTRIBUTES </a:t>
            </a:r>
            <a:r>
              <a:rPr lang="he-IL" dirty="0"/>
              <a:t>, הראשון הוא : ה </a:t>
            </a:r>
            <a:r>
              <a:rPr lang="en-US" dirty="0"/>
              <a:t>TEST</a:t>
            </a:r>
            <a:r>
              <a:rPr lang="he-IL" dirty="0"/>
              <a:t> ו </a:t>
            </a:r>
            <a:r>
              <a:rPr lang="en-US" dirty="0"/>
              <a:t>TRAIN</a:t>
            </a:r>
            <a:r>
              <a:rPr lang="he-IL" dirty="0"/>
              <a:t> נלקח מ </a:t>
            </a:r>
            <a:r>
              <a:rPr lang="en-US" dirty="0"/>
              <a:t>OBJECTS</a:t>
            </a:r>
            <a:r>
              <a:rPr lang="he-IL" dirty="0"/>
              <a:t> ששייכים לאותו קטגוריה , הפרוטוקול השני הוא ש ה </a:t>
            </a:r>
            <a:r>
              <a:rPr lang="en-US" dirty="0"/>
              <a:t>TEST</a:t>
            </a:r>
            <a:r>
              <a:rPr lang="he-IL" dirty="0"/>
              <a:t> ו ה </a:t>
            </a:r>
            <a:r>
              <a:rPr lang="en-US" dirty="0"/>
              <a:t>TRAIN</a:t>
            </a:r>
            <a:r>
              <a:rPr lang="he-IL" dirty="0"/>
              <a:t> נלקח מ</a:t>
            </a:r>
            <a:r>
              <a:rPr lang="en-US" dirty="0"/>
              <a:t>OBJECTS</a:t>
            </a:r>
            <a:r>
              <a:rPr lang="he-IL" dirty="0"/>
              <a:t> ששיכים לכל מיני קטגוריות שונות , אנחנו נבחר ב פרוטוקול השני כי הוא נותן לנו תוצאות יותר טובות.</a:t>
            </a:r>
          </a:p>
          <a:p>
            <a:pPr algn="r" rtl="1"/>
            <a:r>
              <a:rPr lang="he-IL" dirty="0"/>
              <a:t>אז פה יש לי 64 </a:t>
            </a:r>
            <a:r>
              <a:rPr lang="en-US" dirty="0"/>
              <a:t>ATTRIBUTES</a:t>
            </a:r>
            <a:r>
              <a:rPr lang="he-IL" dirty="0"/>
              <a:t> ב </a:t>
            </a:r>
            <a:r>
              <a:rPr lang="en-US" dirty="0"/>
              <a:t>DATASET</a:t>
            </a:r>
            <a:r>
              <a:rPr lang="he-IL" dirty="0"/>
              <a:t> שלי , אני מחזה 5 </a:t>
            </a:r>
            <a:r>
              <a:rPr lang="en-US" dirty="0"/>
              <a:t>ATTRIBUTES</a:t>
            </a:r>
            <a:r>
              <a:rPr lang="he-IL" dirty="0"/>
              <a:t> לכל </a:t>
            </a:r>
            <a:r>
              <a:rPr lang="en-US" dirty="0"/>
              <a:t>OBJECT</a:t>
            </a:r>
            <a:r>
              <a:rPr lang="he-IL" dirty="0"/>
              <a:t> , מה שמעניין אותנו זה רק מה שבתוך ה</a:t>
            </a:r>
            <a:r>
              <a:rPr lang="en-US" dirty="0"/>
              <a:t> BOUNDING BOX</a:t>
            </a:r>
            <a:r>
              <a:rPr lang="he-IL" dirty="0"/>
              <a:t> כלומר ה </a:t>
            </a:r>
            <a:r>
              <a:rPr lang="en-US" dirty="0"/>
              <a:t>ATTRIBUTES</a:t>
            </a:r>
            <a:r>
              <a:rPr lang="he-IL" dirty="0"/>
              <a:t> שחיזינו הם מאפיינים את מה שבתוך ה </a:t>
            </a:r>
            <a:r>
              <a:rPr lang="en-US" dirty="0"/>
              <a:t>BOUNDING BOX</a:t>
            </a:r>
            <a:r>
              <a:rPr lang="he-IL" dirty="0"/>
              <a:t> , ה </a:t>
            </a:r>
            <a:r>
              <a:rPr lang="en-US" dirty="0"/>
              <a:t>ATTRIBUTES </a:t>
            </a:r>
            <a:r>
              <a:rPr lang="he-IL" dirty="0"/>
              <a:t> שמסומנים באדום הם תחזיות שגויות</a:t>
            </a:r>
          </a:p>
          <a:p>
            <a:pPr algn="r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795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זה עוזר לנו</a:t>
            </a:r>
            <a:r>
              <a:rPr lang="en-US" dirty="0"/>
              <a:t> </a:t>
            </a:r>
            <a:r>
              <a:rPr lang="he-IL" dirty="0"/>
              <a:t>?</a:t>
            </a:r>
            <a:r>
              <a:rPr lang="en-US" dirty="0"/>
              <a:t> </a:t>
            </a:r>
            <a:r>
              <a:rPr lang="he-IL" dirty="0"/>
              <a:t> אנחנו יכולים לדווח על </a:t>
            </a:r>
            <a:r>
              <a:rPr lang="en-US" dirty="0"/>
              <a:t>ATTRIBUTES</a:t>
            </a:r>
            <a:r>
              <a:rPr lang="he-IL" dirty="0"/>
              <a:t> אופייניים שהם חסרים , למשל לציפור אני מניח שיש לו זנב אבל אני רואה בתמונה שהזנב חסר לכן אני מדווח על זה.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1308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אז על מה בדיוק אנחנו נדבר ? נדבר על שינוי את מטרת ההכרה מלתת שם לאובייקט לתיאור אובייקט.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אנחנו נדבר על תיאור אוביקטים לפי תכונות(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שלה ולא רק לתת שם לאוביקט כלומר יש לי תמונה של כלב, אני רוצה לתת תיאור להכלב הזה למשל על הכלב יש כתמים ולא להגיד רק כלב.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2171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אני יכול לעשות גם ?</a:t>
            </a:r>
            <a:r>
              <a:rPr lang="en-US" dirty="0"/>
              <a:t> </a:t>
            </a:r>
            <a:r>
              <a:rPr lang="he-IL" dirty="0"/>
              <a:t>אמרנו שאפשר לדווח על דברים אופיינים ל</a:t>
            </a:r>
            <a:r>
              <a:rPr lang="en-US" dirty="0"/>
              <a:t>OBJECT</a:t>
            </a:r>
            <a:r>
              <a:rPr lang="he-IL" dirty="0"/>
              <a:t> שהם חסרים , אני יכול גם לדווח על </a:t>
            </a:r>
            <a:r>
              <a:rPr lang="en-US" dirty="0"/>
              <a:t>ATTRIBUTES</a:t>
            </a:r>
            <a:r>
              <a:rPr lang="he-IL" dirty="0"/>
              <a:t> שהם לא אופיינים לאובייקט כלומר לא מצפה שיופיעו אבל בכל זאת הם מופיעים למשל בתמונה של </a:t>
            </a:r>
            <a:r>
              <a:rPr lang="en-US" dirty="0"/>
              <a:t>BIRD</a:t>
            </a:r>
            <a:endParaRPr lang="he-IL" dirty="0"/>
          </a:p>
          <a:p>
            <a:pPr algn="r" rtl="1"/>
            <a:r>
              <a:rPr lang="he-IL" dirty="0"/>
              <a:t>יש לי גישה למידע על </a:t>
            </a:r>
            <a:r>
              <a:rPr lang="en-US" dirty="0"/>
              <a:t>SEMANTIC ATTRIBUTES</a:t>
            </a:r>
            <a:r>
              <a:rPr lang="he-IL" dirty="0"/>
              <a:t> שמבחין </a:t>
            </a:r>
            <a:r>
              <a:rPr lang="en-US" dirty="0"/>
              <a:t>LEAF</a:t>
            </a:r>
            <a:r>
              <a:rPr lang="he-IL" dirty="0"/>
              <a:t> (עלה) או בתמונה של אופנוע מבחין בגדים, אז מה זה אומר ?  זה אומר שאני יכול להסיק דברים למשל בתמונה של ה </a:t>
            </a:r>
            <a:r>
              <a:rPr lang="en-US" dirty="0"/>
              <a:t>BIRD</a:t>
            </a:r>
            <a:r>
              <a:rPr lang="he-IL" dirty="0"/>
              <a:t> אני יכול להסיק משהו או מה ה </a:t>
            </a:r>
            <a:r>
              <a:rPr lang="en-US" dirty="0"/>
              <a:t>BIRD</a:t>
            </a:r>
            <a:r>
              <a:rPr lang="he-IL" dirty="0"/>
              <a:t> עושה , בגלל שהבחנו שיש </a:t>
            </a:r>
            <a:r>
              <a:rPr lang="en-US" dirty="0"/>
              <a:t>LEAF</a:t>
            </a:r>
            <a:r>
              <a:rPr lang="he-IL" dirty="0"/>
              <a:t> , אני מסיק שהציפור נמצא על עץ.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519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אני גם יכול לעשות ?</a:t>
            </a:r>
            <a:r>
              <a:rPr lang="en-US" dirty="0"/>
              <a:t> </a:t>
            </a:r>
            <a:r>
              <a:rPr lang="he-IL" dirty="0"/>
              <a:t> אנחנו יכולים לא רק לדווח על </a:t>
            </a:r>
            <a:r>
              <a:rPr lang="en-US" dirty="0"/>
              <a:t>ATTRIBUTES</a:t>
            </a:r>
            <a:r>
              <a:rPr lang="he-IL" dirty="0"/>
              <a:t> שהם לא אופייניים , אנחנו יכולים לפעמים גם למקם אותו כלומר להגיד איפה , למשל אני לא מצפה שיופיע עור</a:t>
            </a:r>
            <a:r>
              <a:rPr lang="en-GB" dirty="0"/>
              <a:t> </a:t>
            </a:r>
            <a:r>
              <a:rPr lang="he-IL" dirty="0"/>
              <a:t> בתמונה של אופנוע , אבל אני יכול להגיד איפה העור נמצא .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695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FRAMEWORK</a:t>
            </a:r>
            <a:r>
              <a:rPr lang="he-IL" dirty="0"/>
              <a:t> זה מאפשר לנו ללמוד קטגוריות חדשות ממעט מאוד דוגמאות , אנחנו משווים בין שתי שיטות </a:t>
            </a:r>
            <a:r>
              <a:rPr lang="en-US" dirty="0"/>
              <a:t>CLASSIFICATION</a:t>
            </a:r>
            <a:r>
              <a:rPr lang="he-IL" dirty="0"/>
              <a:t> אחד נקראת  </a:t>
            </a:r>
            <a:r>
              <a:rPr lang="en-US" dirty="0"/>
              <a:t>SVM</a:t>
            </a:r>
            <a:r>
              <a:rPr lang="he-IL" dirty="0"/>
              <a:t> </a:t>
            </a:r>
            <a:r>
              <a:rPr lang="en-US" dirty="0"/>
              <a:t> LINIAR</a:t>
            </a:r>
            <a:r>
              <a:rPr lang="he-IL" dirty="0"/>
              <a:t>ו השנית היא </a:t>
            </a:r>
            <a:r>
              <a:rPr lang="en-US" dirty="0"/>
              <a:t>LOGESTIC REGRESSION</a:t>
            </a:r>
            <a:r>
              <a:rPr lang="he-IL" dirty="0"/>
              <a:t> הוחל על </a:t>
            </a:r>
            <a:r>
              <a:rPr lang="en-US" dirty="0"/>
              <a:t>BASE FEATURES</a:t>
            </a:r>
            <a:r>
              <a:rPr lang="he-IL" dirty="0"/>
              <a:t> ,עבור ה </a:t>
            </a:r>
            <a:r>
              <a:rPr lang="en-US" dirty="0"/>
              <a:t>SVM</a:t>
            </a:r>
            <a:r>
              <a:rPr lang="he-IL" dirty="0"/>
              <a:t> נקבל אחוז דיוק של 58.5 ועבור ה </a:t>
            </a:r>
            <a:r>
              <a:rPr lang="en-US" dirty="0"/>
              <a:t>LOGESTIC</a:t>
            </a:r>
            <a:r>
              <a:rPr lang="he-IL" dirty="0"/>
              <a:t> נקבל 54.6 , אם נשתמש ב </a:t>
            </a:r>
            <a:r>
              <a:rPr lang="en-US" dirty="0"/>
              <a:t>WHOLE FEATURES</a:t>
            </a:r>
            <a:r>
              <a:rPr lang="he-IL" dirty="0"/>
              <a:t> עבור </a:t>
            </a:r>
            <a:r>
              <a:rPr lang="en-US" dirty="0"/>
              <a:t>SEMANTIC ATTRIBUTES</a:t>
            </a:r>
            <a:r>
              <a:rPr lang="he-IL" dirty="0"/>
              <a:t> נקבל 56.1 ן 51 בהתאמה , , עבור </a:t>
            </a:r>
            <a:r>
              <a:rPr lang="en-US" dirty="0"/>
              <a:t>ALL</a:t>
            </a:r>
            <a:r>
              <a:rPr lang="he-IL" dirty="0"/>
              <a:t> </a:t>
            </a:r>
            <a:r>
              <a:rPr lang="en-US" dirty="0"/>
              <a:t>ATTRIBUTES</a:t>
            </a:r>
            <a:r>
              <a:rPr lang="he-IL" dirty="0"/>
              <a:t> כלומר לא רק ה </a:t>
            </a:r>
            <a:r>
              <a:rPr lang="en-US" dirty="0"/>
              <a:t>SEMANTIC ATTRIBUTES</a:t>
            </a:r>
            <a:r>
              <a:rPr lang="he-IL" dirty="0"/>
              <a:t> אלא גם ה </a:t>
            </a:r>
            <a:r>
              <a:rPr lang="en-US" dirty="0"/>
              <a:t>DISCRIMINTIVE</a:t>
            </a:r>
            <a:r>
              <a:rPr lang="he-IL" dirty="0"/>
              <a:t> נקבל תוצאה יותר טובה, אם נשתמש ב </a:t>
            </a:r>
            <a:r>
              <a:rPr lang="en-US" dirty="0"/>
              <a:t>SELECTED FEATURES</a:t>
            </a:r>
            <a:r>
              <a:rPr lang="he-IL" dirty="0"/>
              <a:t> עבור </a:t>
            </a:r>
            <a:r>
              <a:rPr lang="en-US" dirty="0"/>
              <a:t>ALL ATRIBUTES</a:t>
            </a:r>
            <a:r>
              <a:rPr lang="he-IL" dirty="0"/>
              <a:t> נקבל התוצאה הכי טובה.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958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הגישה שלנו מאפשרת לנו גם ללמוד קטגריות חדשות מתיאורים טקסטואליים טהורים. לדוגמא, אנו יכולים ללמוד קטגוריות חדשות על ידי תיאור מחלקות חדשות למשל ה</a:t>
            </a:r>
            <a:r>
              <a:rPr lang="en-US" dirty="0"/>
              <a:t>OBJECT</a:t>
            </a:r>
            <a:r>
              <a:rPr lang="he-IL" dirty="0"/>
              <a:t> הזה הוא "שעיר", " יש ארבע רגליים", "יש אף", ו"יש ראש". תיאור האובייקט מוגדר על ידי רשימה של תכונות חיוביות, המספקות וקטור תכונות בינארי. </a:t>
            </a:r>
            <a:endParaRPr lang="en-GB" dirty="0"/>
          </a:p>
          <a:p>
            <a:pPr algn="r" rtl="1"/>
            <a:endParaRPr lang="en-GB" dirty="0"/>
          </a:p>
          <a:p>
            <a:pPr algn="r" rtl="1"/>
            <a:r>
              <a:rPr lang="he-IL" dirty="0"/>
              <a:t>כאשר מוצג אובייקט מקטגוריה חדשה, אנו רוצים שהמודל שלנו יכיר בכך שהוא לא שייך לקטגוריה ידועה. לדוגמא, מודלים של אובייקטים של אנשים למשל לדחות קטגוריה כמו </a:t>
            </a:r>
            <a:r>
              <a:rPr lang="en-US" dirty="0"/>
              <a:t>BOOK</a:t>
            </a:r>
            <a:r>
              <a:rPr lang="he-IL" dirty="0"/>
              <a:t> , זה נקרא </a:t>
            </a:r>
            <a:r>
              <a:rPr lang="en-US" dirty="0"/>
              <a:t>REJECTION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4366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באיור הזה מראה כי למידת קטגוריות חדשות מתיאור טקסטואלי נוכל לקבל דיוק הרבה יותר גבוה מאשר אם נבחר ללמוד לפי </a:t>
            </a:r>
            <a:r>
              <a:rPr lang="en-US" dirty="0"/>
              <a:t>SELECTED FEATURES </a:t>
            </a:r>
            <a:r>
              <a:rPr lang="he-IL" dirty="0"/>
              <a:t> או לפי </a:t>
            </a:r>
            <a:r>
              <a:rPr lang="en-US" dirty="0"/>
              <a:t>WHOLE FEATURES</a:t>
            </a:r>
            <a:r>
              <a:rPr lang="he-IL" dirty="0"/>
              <a:t>. ציר </a:t>
            </a:r>
            <a:r>
              <a:rPr lang="en-US" dirty="0"/>
              <a:t>X</a:t>
            </a:r>
            <a:r>
              <a:rPr lang="he-IL" dirty="0"/>
              <a:t> פה זה כמות הדוגאמות </a:t>
            </a:r>
          </a:p>
          <a:p>
            <a:pPr algn="r" rtl="1"/>
            <a:r>
              <a:rPr lang="he-IL" dirty="0"/>
              <a:t>שאני לומד ממנה וציר </a:t>
            </a:r>
            <a:r>
              <a:rPr lang="en-US" dirty="0"/>
              <a:t>Y</a:t>
            </a:r>
            <a:r>
              <a:rPr lang="he-IL" dirty="0"/>
              <a:t> הוא אחוז הדיוק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315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ראינו שהשימוש ב </a:t>
            </a:r>
            <a:r>
              <a:rPr lang="en-US" dirty="0"/>
              <a:t>SELECTED FEATURES</a:t>
            </a:r>
            <a:r>
              <a:rPr lang="he-IL" dirty="0"/>
              <a:t> משפר את התוצאות שלנו בהשוואה עם ה </a:t>
            </a:r>
            <a:r>
              <a:rPr lang="en-US" dirty="0"/>
              <a:t>WHOLE FEATURES</a:t>
            </a:r>
            <a:r>
              <a:rPr lang="he-IL" dirty="0"/>
              <a:t> , משפר את תוצאת הלמידה מתיאור טקסטואלי מ 25.2 אחוז דיוק ל32% .</a:t>
            </a:r>
          </a:p>
          <a:p>
            <a:pPr algn="r" rtl="1"/>
            <a:r>
              <a:rPr lang="he-IL" dirty="0"/>
              <a:t>משפר גם את הדיווח על </a:t>
            </a:r>
            <a:r>
              <a:rPr lang="en-US" dirty="0"/>
              <a:t>ATTRIBUTED</a:t>
            </a:r>
            <a:r>
              <a:rPr lang="he-IL" dirty="0"/>
              <a:t> אופיינים חסרים מ 54.8 ל 68.2.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משפר את הדיווח על </a:t>
            </a:r>
            <a:r>
              <a:rPr lang="en-US" dirty="0"/>
              <a:t>ATTRIBUTED</a:t>
            </a:r>
            <a:r>
              <a:rPr lang="he-IL" dirty="0"/>
              <a:t> שהם לא אופיינים או לא צפויים שנמצאים בתמונה מ 24.5 ל 47.3.</a:t>
            </a:r>
          </a:p>
          <a:p>
            <a:pPr algn="r" rtl="1"/>
            <a:r>
              <a:rPr lang="he-IL" dirty="0"/>
              <a:t>מאפשר לנו למקם את ה </a:t>
            </a:r>
            <a:r>
              <a:rPr lang="en-US" dirty="0"/>
              <a:t>ATTRIBUTES</a:t>
            </a:r>
            <a:r>
              <a:rPr lang="he-IL" dirty="0"/>
              <a:t> בתמונה בצורה יותר מדוייקת , דבר ש </a:t>
            </a:r>
            <a:r>
              <a:rPr lang="en-US" dirty="0"/>
              <a:t>WHOLE FEATURES</a:t>
            </a:r>
            <a:r>
              <a:rPr lang="he-IL" dirty="0"/>
              <a:t> לא יכולה לעשות.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548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פה מראים כמה זה חשוב השימוש ב </a:t>
            </a:r>
            <a:r>
              <a:rPr lang="en-US" dirty="0"/>
              <a:t>SELECTED FEATURES</a:t>
            </a:r>
            <a:r>
              <a:rPr lang="he-IL" dirty="0"/>
              <a:t> כדי למקם את ה </a:t>
            </a:r>
            <a:r>
              <a:rPr lang="en-US" dirty="0"/>
              <a:t>ATTRIBUTES</a:t>
            </a:r>
            <a:r>
              <a:rPr lang="he-IL" dirty="0"/>
              <a:t> כאשר למטה משתמשים ב </a:t>
            </a:r>
            <a:r>
              <a:rPr lang="en-US" dirty="0"/>
              <a:t>SELECTED FEATURE</a:t>
            </a:r>
            <a:r>
              <a:rPr lang="he-IL" dirty="0"/>
              <a:t> ובתמונה למעלה משתמשים ב </a:t>
            </a:r>
            <a:r>
              <a:rPr lang="en-US" dirty="0"/>
              <a:t>WHOLE FEATURE</a:t>
            </a:r>
            <a:r>
              <a:rPr lang="he-IL" dirty="0"/>
              <a:t> , וכצפוי רואים כמה ההבדלים ברורים וכמה ה</a:t>
            </a:r>
            <a:r>
              <a:rPr lang="en-US" dirty="0"/>
              <a:t>SELECTED FEATURES</a:t>
            </a:r>
            <a:r>
              <a:rPr lang="he-IL" dirty="0"/>
              <a:t> הרבה יותר טוב מה </a:t>
            </a:r>
            <a:r>
              <a:rPr lang="en-US" dirty="0"/>
              <a:t>WHOLE FEATURES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3027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לסיכום :</a:t>
            </a:r>
          </a:p>
          <a:p>
            <a:pPr algn="r" rtl="1"/>
            <a:endParaRPr lang="he-IL" dirty="0"/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שינוי את מטרת ההכרה מלתת שם לאובייקט לתיאור אובייקט נותן לנו הרבה יותר אפשריות מרק לתת שם 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אנחנו יכולים לדווח הרבה דברים על התמונה עכשיו.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למידת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מציבות אתגר חדש גדול, הכללה בין הקטגוריות השונות של האובייקטים ולא רק על מקרים בתוך קטגוריה 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הצגת שיטה חדשה לבחירת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ללמידת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שמכלילה היטב בין קטגוריות שונות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 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108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מה המטרה של התהליך הזה ולמה אנחנו צריכים את זה?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השינוי הזה לתיאור אובייקטים נותן לנו את האפשריות הבאות :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אנחנו נוכל לתת שם לאובייקט זה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אם ואנחנו לא יכולים לתת שם אנחנו יכולים לתאר אותו 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יכולים לדווח על משהוא יוצא דופן 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יכולים לדווח על משהוא בלתי צפוי 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אנחנו יכולים ללמוד אובייקטים חדשים מתיאור טקסטואלי</a:t>
            </a:r>
            <a:b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dirty="0"/>
              <a:t>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1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דוגמא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שם יכול להיות מטוס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2)תיאור יכול להיות למשל יש לו גלגל ויש לו עץ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דיווח על משהוא יוצא דופן למשל ציפור בלי ראש או בלי זנב.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דיווח על משהוא בלתי צפוי למשל ל אוֹפנוֹעַ יש בגדים.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5)תיאור טקסטואלי למשל : יש רגל , יש ראש , יש קרן.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בנוסף למידת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מהווה אתגר חדש חשוב , שזה הכללה בין הקטגוריות השונות של האובייקטים ולא רק על מקרים בתוך קטגוריה .</a:t>
            </a: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591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אנחנו נדבר גם על שני סוגים של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לאויביקט, הראשון נקרא </a:t>
            </a:r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והשני נקרא </a:t>
            </a:r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discriminative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למשל </a:t>
            </a:r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יכול להיות שיש עליו כתמים , כלב יכול להיות עליו כתמים או חתול יכול להיות עליו כתמים . הם יכולים לתאר איברים למשל יש להאובייקט הזה אף,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יכולים לתאר צורה למשל האובייקט הזה מעגלי וכולה.....</a:t>
            </a:r>
          </a:p>
          <a:p>
            <a:pPr algn="r" rtl="1"/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Discriminative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למשל הכלב יש לו את זה אבל החתול והסוס אין לו את זה כלומר משהוא ייחודי רק לכלב.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אלה יכולים להיות שהם לא מספיקים טוב כדי להבדיל בין אובייקטים של קטגוריות שונות למשל להבדיל בין כלב וחתול יכול להיות קשה למרות שיש הרבה הבדלים , בגלל זה אנחנו צריכים את ה </a:t>
            </a:r>
            <a:r>
              <a:rPr lang="en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discriminative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93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כאשר אנחנו לומדים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אמרנו שזה מהווה אתגר להכללה בין הקטגוריות השונות של האובייקטים ובין מקרים בתוך קטגוריה לכן אימון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בדרך ה מָסוֹרתִית כלומר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FEATURE CLASSFIER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לא בהכרח נותן תוצאה טובה להכללה של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בין הקטגוריות השונות לדוגמא אני רוצה להבדיל בין משולש למרובע אז בחירת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של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יכול להיות מאוד בעייתי כי אם יש לי משולש אדום ומרובע אדום אז קשה לי לסווג, לכן אני רוצה לבחור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שיכולים לעזור לי לנבא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בצורה הכי טובה שאפשרית ולהשתמש בהם ל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למשל אנחנו יכולים לבחור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שהוא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כאשר אנחנו לומדים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144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עוד דוגמא , למשל אם אני רוצה ללמוד מגלה "כתמים", אנחנו נבחר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שיודעים להבדיל בין כלב עם כתמים ובלי כתמים,חתול עם כתמים ובלי, סוס עם כתמים ובלי כדי להשתמש 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אלה לאימון מגלה "כתמים" 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לכן המטרה שלי היא למצוא השינויים בין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ואפילו לתאר שינויים אלה , אולי גם אנחנו נתקל 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מסוג שונה ולא נוכל לתת שם להם אבל אנחנו נוכל לתאר אותו.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600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הציור הזה מתאר את הגישה שלנו לפתור את זה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אנחנו מחלצים את מה שנקרא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FEATURES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אני אסביר את זה עוד דקה, אחרי זה אני בוחר את 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שיעזרו לי הכי טוב. ואחרי זה יש לי את שלב ה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שאני בוחר לאיזה קטגוריה הוא שייך.</a:t>
            </a:r>
            <a:endParaRPr lang="en-I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22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הגישה הזאת נותנת לנו האפשרות לתת שם ל </a:t>
            </a:r>
            <a:r>
              <a:rPr lang="en-US" dirty="0"/>
              <a:t>OBJECT</a:t>
            </a:r>
            <a:r>
              <a:rPr lang="he-IL" dirty="0"/>
              <a:t> , יכולה לתאר </a:t>
            </a:r>
            <a:r>
              <a:rPr lang="en-US" dirty="0"/>
              <a:t>OBJECT</a:t>
            </a:r>
            <a:r>
              <a:rPr lang="he-IL" dirty="0"/>
              <a:t> שהשם שלו לא ידוע , יכולה לתאר </a:t>
            </a:r>
            <a:r>
              <a:rPr lang="en-US" dirty="0"/>
              <a:t>OBJECTS</a:t>
            </a:r>
            <a:r>
              <a:rPr lang="he-IL" dirty="0"/>
              <a:t> חדשים , יכולה ללמוד </a:t>
            </a:r>
            <a:r>
              <a:rPr lang="en-US" dirty="0"/>
              <a:t>CATEGORIES</a:t>
            </a:r>
            <a:r>
              <a:rPr lang="he-IL" dirty="0"/>
              <a:t> חדשות  ממעט דוגמאות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64CFF-1D41-4180-8098-73D856E0C284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28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974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04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609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6194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8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804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1071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626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067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1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316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784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811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511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87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803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0E439-BD90-4657-94AC-55D1E093AF4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39BF39-6E82-46C1-A54E-A4397A03A70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0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81C3-A54E-480A-BD8E-34360A80A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313" y="571500"/>
            <a:ext cx="8915399" cy="2262781"/>
          </a:xfrm>
        </p:spPr>
        <p:txBody>
          <a:bodyPr/>
          <a:lstStyle/>
          <a:p>
            <a:r>
              <a:rPr lang="en-IL" b="1" dirty="0"/>
              <a:t>Describing Objects by their Attributes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66E2D-DD7F-4888-9924-EB4B10CB1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Presenter: Shadi Halloun</a:t>
            </a:r>
          </a:p>
          <a:p>
            <a:r>
              <a:rPr lang="en-GB" dirty="0"/>
              <a:t>Teacher: Rita Osadchy</a:t>
            </a:r>
          </a:p>
          <a:p>
            <a:r>
              <a:rPr lang="en-GB" dirty="0"/>
              <a:t>Subject: Image classification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2951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3E3B-4FA2-4D1F-8699-8E30928A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Base Features</a:t>
            </a:r>
            <a:br>
              <a:rPr lang="en-IL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1B2F-D245-404A-B469-6A250850E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669" y="1905000"/>
            <a:ext cx="891540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L" sz="2000" dirty="0"/>
              <a:t>We use a bag of words style feature for each of these four feature types</a:t>
            </a:r>
            <a:endParaRPr lang="en-US" sz="2000" dirty="0"/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Texture – good for materials Computed for each pixel and quantized to the nearest 256 </a:t>
            </a:r>
            <a:r>
              <a:rPr lang="en-IL" dirty="0" err="1"/>
              <a:t>kmeans</a:t>
            </a:r>
            <a:r>
              <a:rPr lang="en-IL" dirty="0"/>
              <a:t>, extracted with a </a:t>
            </a:r>
            <a:r>
              <a:rPr lang="en-IL" dirty="0" err="1"/>
              <a:t>texton</a:t>
            </a:r>
            <a:r>
              <a:rPr lang="en-IL" dirty="0"/>
              <a:t> </a:t>
            </a:r>
            <a:r>
              <a:rPr lang="en-IL" dirty="0" err="1"/>
              <a:t>filterbank</a:t>
            </a:r>
            <a:r>
              <a:rPr lang="en-IL" dirty="0"/>
              <a:t>.</a:t>
            </a:r>
          </a:p>
          <a:p>
            <a:r>
              <a:rPr lang="en-IL" dirty="0" err="1"/>
              <a:t>Color</a:t>
            </a:r>
            <a:r>
              <a:rPr lang="en-IL" dirty="0"/>
              <a:t> – good for materials Sampled for each pixel, and quantized to the nearest 128 </a:t>
            </a:r>
            <a:r>
              <a:rPr lang="en-IL" dirty="0" err="1"/>
              <a:t>kmeans</a:t>
            </a:r>
            <a:r>
              <a:rPr lang="en-IL" dirty="0"/>
              <a:t> </a:t>
            </a:r>
            <a:r>
              <a:rPr lang="en-IL" dirty="0" err="1"/>
              <a:t>centers</a:t>
            </a:r>
            <a:r>
              <a:rPr lang="en-IL" dirty="0"/>
              <a:t>.</a:t>
            </a:r>
            <a:endParaRPr lang="en-US" dirty="0"/>
          </a:p>
          <a:p>
            <a:r>
              <a:rPr lang="en-IL" dirty="0"/>
              <a:t>visual words – good for parts Constructed with an HOG spatial pyramid, the descriptors are quantized to 1000 </a:t>
            </a:r>
            <a:r>
              <a:rPr lang="en-IL" dirty="0" err="1"/>
              <a:t>kmeans</a:t>
            </a:r>
            <a:r>
              <a:rPr lang="en-IL" dirty="0"/>
              <a:t> </a:t>
            </a:r>
            <a:r>
              <a:rPr lang="en-IL" dirty="0" err="1"/>
              <a:t>centers</a:t>
            </a:r>
            <a:r>
              <a:rPr lang="en-IL" dirty="0"/>
              <a:t>.</a:t>
            </a:r>
            <a:endParaRPr lang="en-US" dirty="0"/>
          </a:p>
          <a:p>
            <a:r>
              <a:rPr lang="en-IL" dirty="0"/>
              <a:t>Edges – good for shapes found using a standard canny edge detector and their orientations are quantized into 8 unsigned bins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690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51AC-FC8B-4E50-9C6B-27A8FFF5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 features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29F6-C9F9-4FF8-9C78-55BB2C50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L" sz="2000" dirty="0"/>
              <a:t>Local texture, HOG, edge, and </a:t>
            </a:r>
            <a:r>
              <a:rPr lang="en-IL" sz="2000" dirty="0" err="1"/>
              <a:t>color</a:t>
            </a:r>
            <a:r>
              <a:rPr lang="en-IL" sz="2000" dirty="0"/>
              <a:t> descriptors inside the bounding box are binned into individual histograms. </a:t>
            </a:r>
            <a:endParaRPr lang="en-US" sz="2000" dirty="0"/>
          </a:p>
          <a:p>
            <a:pPr lvl="0"/>
            <a:endParaRPr lang="en-IL" sz="2000" dirty="0"/>
          </a:p>
          <a:p>
            <a:pPr lvl="0"/>
            <a:r>
              <a:rPr lang="en-IL" sz="2000" dirty="0"/>
              <a:t>Generate histograms for each feature type for each cell in a grid of three vertical and two horizontal blocks. </a:t>
            </a:r>
            <a:endParaRPr lang="en-US" sz="2000" dirty="0"/>
          </a:p>
          <a:p>
            <a:pPr lvl="0"/>
            <a:endParaRPr lang="en-IL" sz="2000" dirty="0"/>
          </a:p>
          <a:p>
            <a:pPr lvl="0"/>
            <a:r>
              <a:rPr lang="en-IL" sz="2000" dirty="0"/>
              <a:t>These seven histograms are stacked together resulting in a 9751 dimensional feature, which we refer to as the base features.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575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8A9B-B43B-439F-A452-1A61DEF2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/>
              <a:t>Semantic Attributes</a:t>
            </a:r>
            <a:br>
              <a:rPr lang="en-IL" sz="2800"/>
            </a:br>
            <a:endParaRPr lang="en-IL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1C22-4DB3-403A-99E1-DBBDDB06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We use three main types of semantic attribute</a:t>
            </a:r>
            <a:endParaRPr lang="en-IL" sz="2400" dirty="0"/>
          </a:p>
          <a:p>
            <a:pPr lvl="0"/>
            <a:endParaRPr lang="en-IL" sz="2400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8F16E57-B041-4273-81E7-0E4E4FC5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03" y="1387260"/>
            <a:ext cx="7516394" cy="4077946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7C721-FF50-414C-B291-C4A633A2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IL" dirty="0"/>
              <a:t>Semantic Attributes</a:t>
            </a:r>
            <a:br>
              <a:rPr lang="en-IL" dirty="0"/>
            </a:b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641AC-2BE8-4D43-88B8-826F2C06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GB" sz="2400" dirty="0"/>
              <a:t>Shape  </a:t>
            </a:r>
            <a:r>
              <a:rPr lang="en-IL" sz="2400" dirty="0"/>
              <a:t>attribute </a:t>
            </a:r>
            <a:r>
              <a:rPr lang="en-GB" sz="2400" dirty="0"/>
              <a:t>like </a:t>
            </a:r>
            <a:r>
              <a:rPr lang="en-US" sz="2400" dirty="0"/>
              <a:t>“</a:t>
            </a:r>
            <a:r>
              <a:rPr lang="en-IL" sz="2400" dirty="0"/>
              <a:t>is cylindrical</a:t>
            </a:r>
            <a:r>
              <a:rPr lang="en-US" sz="2400" dirty="0"/>
              <a:t>”</a:t>
            </a:r>
            <a:r>
              <a:rPr lang="en-GB" sz="2400" dirty="0"/>
              <a:t>, </a:t>
            </a:r>
            <a:r>
              <a:rPr lang="en-US" sz="2400" dirty="0"/>
              <a:t>“</a:t>
            </a:r>
            <a:r>
              <a:rPr lang="en-IL" sz="2400" dirty="0"/>
              <a:t>is 3D boxy</a:t>
            </a:r>
            <a:r>
              <a:rPr lang="en-US" sz="2400" dirty="0"/>
              <a:t>”</a:t>
            </a:r>
          </a:p>
          <a:p>
            <a:endParaRPr lang="en-IL" sz="1400" dirty="0"/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1957338F-F16A-4DD2-A943-5EE8829CB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/>
          <a:stretch/>
        </p:blipFill>
        <p:spPr>
          <a:xfrm>
            <a:off x="6662850" y="838200"/>
            <a:ext cx="4879926" cy="5054653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CC89-7A5E-49C6-B236-0A522C4D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L" sz="3200"/>
              <a:t>Semantic Attributes</a:t>
            </a:r>
            <a:br>
              <a:rPr lang="en-IL" sz="3200"/>
            </a:br>
            <a:endParaRPr lang="en-IL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A941-2854-4DFB-961C-8AA0DDAC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IL" sz="2400" dirty="0">
                <a:solidFill>
                  <a:schemeClr val="tx1"/>
                </a:solidFill>
              </a:rPr>
              <a:t>Parts </a:t>
            </a:r>
            <a:r>
              <a:rPr lang="en-GB" sz="2400" dirty="0">
                <a:solidFill>
                  <a:schemeClr val="tx1"/>
                </a:solidFill>
              </a:rPr>
              <a:t>like </a:t>
            </a:r>
            <a:r>
              <a:rPr lang="en-IL" sz="2400" dirty="0">
                <a:solidFill>
                  <a:schemeClr val="tx1"/>
                </a:solidFill>
              </a:rPr>
              <a:t>“has head”, “has leg”, “has arm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  <a:p>
            <a:endParaRPr lang="en-IL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standing, bird, plover&#10;&#10;Description automatically generated">
            <a:extLst>
              <a:ext uri="{FF2B5EF4-FFF2-40B4-BE49-F238E27FC236}">
                <a16:creationId xmlns:a16="http://schemas.microsoft.com/office/drawing/2014/main" id="{2DAF0E6B-61D5-4A66-A723-B252F703C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9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6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33D24-73CA-4F64-98CF-E2B6ADE8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/>
              <a:t>Semantic Attributes</a:t>
            </a:r>
            <a:br>
              <a:rPr lang="en-IL" sz="2800"/>
            </a:br>
            <a:endParaRPr lang="en-IL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D8CE-26DC-4989-9333-183F806FC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L" sz="2400" dirty="0"/>
              <a:t>Material </a:t>
            </a:r>
            <a:r>
              <a:rPr lang="en-GB" sz="2400" dirty="0"/>
              <a:t>like “</a:t>
            </a:r>
            <a:r>
              <a:rPr lang="en-IL" sz="2400" dirty="0"/>
              <a:t>is furry”, “has glass”, “is shiny”</a:t>
            </a:r>
          </a:p>
          <a:p>
            <a:endParaRPr lang="en-IL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95BA053-653D-480C-B41E-FFEE60E01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r="-1" b="-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663C-F2DE-4221-9190-E6EBFC13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Discriminative</a:t>
            </a:r>
            <a:r>
              <a:rPr lang="en-IL" b="1" dirty="0"/>
              <a:t> </a:t>
            </a:r>
            <a:r>
              <a:rPr lang="en-IL" dirty="0"/>
              <a:t>attributes</a:t>
            </a:r>
            <a:br>
              <a:rPr lang="en-IL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2365-2449-446F-8FE5-1D901650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L" sz="2400" dirty="0"/>
              <a:t>Each comparison splits a portion of the data into two partitions</a:t>
            </a:r>
          </a:p>
          <a:p>
            <a:pPr lvl="0"/>
            <a:r>
              <a:rPr lang="en-IL" sz="2400" dirty="0"/>
              <a:t>We form these splits by randomly selecting one to five classes or attributes for each side</a:t>
            </a:r>
          </a:p>
          <a:p>
            <a:pPr lvl="0"/>
            <a:r>
              <a:rPr lang="en-IL" sz="2400" dirty="0"/>
              <a:t>Each split is further defined by a subset of base features, such as texture or </a:t>
            </a:r>
            <a:r>
              <a:rPr lang="en-IL" sz="2400" dirty="0" err="1"/>
              <a:t>color</a:t>
            </a:r>
            <a:r>
              <a:rPr lang="en-IL" sz="2400" dirty="0"/>
              <a:t>, to use for learning.</a:t>
            </a:r>
          </a:p>
          <a:p>
            <a:pPr lvl="0"/>
            <a:r>
              <a:rPr lang="en-IL" sz="2400" dirty="0"/>
              <a:t>Then using linear SVM, learn tens of thousands of these splits and pick those that can be well predicted.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8559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3E181-BB7B-4BE3-BB4D-628FE464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/>
              <a:t>Across Category Generalization by Within Category Prediction</a:t>
            </a:r>
            <a:br>
              <a:rPr lang="en-IL" sz="2800"/>
            </a:br>
            <a:endParaRPr lang="en-IL" sz="280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DD3D-D241-4533-9940-E62405B3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W</a:t>
            </a:r>
            <a:r>
              <a:rPr lang="en-IL" dirty="0"/>
              <a:t>e want to be able to generalize to new types of objects.</a:t>
            </a:r>
          </a:p>
          <a:p>
            <a:pPr lvl="0"/>
            <a:r>
              <a:rPr lang="en-IL" dirty="0"/>
              <a:t>Training attribute classifiers in the traditional way leads to poor generalization for some attributes across categories.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247C6-C129-4953-8942-4CD4BE27BAE3}"/>
              </a:ext>
            </a:extLst>
          </p:cNvPr>
          <p:cNvPicPr/>
          <p:nvPr/>
        </p:nvPicPr>
        <p:blipFill rotWithShape="1">
          <a:blip r:embed="rId3"/>
          <a:srcRect l="46931" t="55103" r="37647" b="28856"/>
          <a:stretch/>
        </p:blipFill>
        <p:spPr bwMode="auto">
          <a:xfrm>
            <a:off x="7223759" y="1905000"/>
            <a:ext cx="4533143" cy="351931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A7AF9E2D-8F98-4755-895E-D65689F2A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94D3C8C4-8367-4524-B9C5-2B3ACA682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8BDB546-CAFB-429D-8D82-4F3AA2891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8F202AFF-3597-4A70-9149-0AA2AACB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B91C985-1FBD-4FEE-8FB4-FBD47CF0A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045B090-8B4D-4553-997E-D7A7A2B9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9661459-591F-41BD-85A7-882DF2E54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2E6458-D7F5-4E0B-8098-F3A9B7446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D1FE182-350A-4951-99FA-123B15A19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BFDC3F8-18F5-41F0-9926-097682CEE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4B5A695-E6ED-4C81-A965-0461489F8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F31B175-CBC2-449D-8998-0BA7711E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7A691C8-6328-4014-BB1A-CB4824DEB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EADC73-ECA3-447E-8D07-AE215A3C4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A2558E-94AE-4C16-8CD0-DCF447C98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928DF6B-A616-4A71-B951-9D8EAA775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D6B4E15-CED4-45FA-874A-EA347C912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A4EE38F8-BF90-4D7F-8691-89ED516D7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889210F-D6E4-4311-8BF3-DAD3FF49A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4641BAA-087D-4656-8D6F-EA70FB67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DCEB55E2-FCCA-48F5-917E-8B3F26EC8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5869B9E-3378-49CB-8EE1-FECA7D780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497B8C7-AB4A-40B7-A86E-112D90CC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D5A7E348-C28C-4626-9026-59B6B9F7A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4FF1CA0-E6B1-4861-A2CD-144E06299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74FF261-7109-4B0E-B24B-622F4209C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3ECECA25-954F-4011-ADFF-BBFC4A00D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B49EEC-EBAF-401A-8BF8-1733B4D6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GB" dirty="0"/>
              <a:t>Features Selection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BE29-D49F-4C02-8E0A-22E63BA5632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r="3171"/>
          <a:stretch/>
        </p:blipFill>
        <p:spPr bwMode="auto">
          <a:xfrm>
            <a:off x="20" y="10"/>
            <a:ext cx="4646965" cy="3428990"/>
          </a:xfrm>
          <a:prstGeom prst="rect">
            <a:avLst/>
          </a:prstGeom>
          <a:noFill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0FFBDB-89D1-4050-8FE5-AFC94C07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75823B85-53D1-46E0-BC58-872776B5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FC701-8EBD-4391-9301-793BCF825EC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3" b="2"/>
          <a:stretch/>
        </p:blipFill>
        <p:spPr bwMode="auto">
          <a:xfrm>
            <a:off x="20" y="3429000"/>
            <a:ext cx="4646965" cy="3429000"/>
          </a:xfrm>
          <a:prstGeom prst="rect">
            <a:avLst/>
          </a:prstGeom>
          <a:noFill/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F86B2C-5FF7-48E0-B5B0-ABEA39A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4662638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95FA-E698-4F3B-AB9A-20EA6549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L" dirty="0"/>
          </a:p>
          <a:p>
            <a:pPr lvl="0"/>
            <a:r>
              <a:rPr lang="en-US" sz="2800" dirty="0"/>
              <a:t>How to select Features ?</a:t>
            </a:r>
            <a:endParaRPr lang="en-IL" sz="2800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0373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4002C-6269-4AAC-88B3-35DD15B8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 dirty="0"/>
              <a:t>Describing Objects</a:t>
            </a:r>
            <a:br>
              <a:rPr lang="en-IL" sz="2800" dirty="0"/>
            </a:br>
            <a:endParaRPr lang="en-IL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66CB-76EC-41AE-8562-A5769373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1"/>
            <a:ext cx="3650278" cy="792479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How do we predict attributes?</a:t>
            </a:r>
            <a:endParaRPr lang="en-I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D7607-0B83-4546-9BE8-231C2614C3DF}"/>
              </a:ext>
            </a:extLst>
          </p:cNvPr>
          <p:cNvPicPr/>
          <p:nvPr/>
        </p:nvPicPr>
        <p:blipFill rotWithShape="1">
          <a:blip r:embed="rId3"/>
          <a:srcRect l="40948" t="23872" r="12653" b="34528"/>
          <a:stretch/>
        </p:blipFill>
        <p:spPr bwMode="auto">
          <a:xfrm>
            <a:off x="4619543" y="362858"/>
            <a:ext cx="7441828" cy="586377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136BE-76F3-487A-8497-0A9B964B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/>
              <a:t>What is this lecturer about?</a:t>
            </a:r>
            <a:endParaRPr lang="en-IL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AE28-A74D-433F-9AF9-13BE6E99A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lvl="0"/>
            <a:r>
              <a:rPr lang="en-US"/>
              <a:t>Shifting the goal of recognition from naming to describing</a:t>
            </a:r>
          </a:p>
          <a:p>
            <a:pPr marL="0" lvl="0" indent="0">
              <a:buNone/>
            </a:pPr>
            <a:endParaRPr lang="en-US"/>
          </a:p>
          <a:p>
            <a:r>
              <a:rPr lang="en-IL"/>
              <a:t>Rather than focusing on identity assignment, inferring attributes will be the core problem of recognition.</a:t>
            </a:r>
            <a:endParaRPr lang="en-GB"/>
          </a:p>
          <a:p>
            <a:pPr lvl="0"/>
            <a:endParaRPr lang="en-GB"/>
          </a:p>
          <a:p>
            <a:pPr lvl="0"/>
            <a:endParaRPr lang="en-IL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0B574D5-D781-4C25-92AE-A80FCEEAD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03" y="1310773"/>
            <a:ext cx="6683117" cy="3759253"/>
          </a:xfrm>
          <a:prstGeom prst="rect">
            <a:avLst/>
          </a:prstGeom>
        </p:spPr>
      </p:pic>
      <p:sp>
        <p:nvSpPr>
          <p:cNvPr id="6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2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859C-6404-4F44-A68E-E6F7627B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/>
              <a:t>Describing Objects</a:t>
            </a:r>
            <a:br>
              <a:rPr lang="en-IL" sz="2800"/>
            </a:br>
            <a:endParaRPr lang="en-IL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8636-6977-4E9B-A00F-B57AA664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1"/>
            <a:ext cx="3650278" cy="506277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What does it help us?</a:t>
            </a:r>
            <a:endParaRPr lang="en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60EA-7B60-48DC-900B-08D42586605B}"/>
              </a:ext>
            </a:extLst>
          </p:cNvPr>
          <p:cNvPicPr/>
          <p:nvPr/>
        </p:nvPicPr>
        <p:blipFill rotWithShape="1">
          <a:blip r:embed="rId3"/>
          <a:srcRect l="42943" t="34981" r="13583" b="35001"/>
          <a:stretch/>
        </p:blipFill>
        <p:spPr bwMode="auto">
          <a:xfrm>
            <a:off x="4299503" y="449943"/>
            <a:ext cx="7616726" cy="571862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1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8CE37-05C5-4D72-9FB7-9D6541E6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 dirty="0"/>
              <a:t>Describing Objects</a:t>
            </a:r>
            <a:br>
              <a:rPr lang="en-IL" sz="2800" dirty="0"/>
            </a:br>
            <a:endParaRPr lang="en-IL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EF83-F7F4-4EC9-98E0-4C94B538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What can I conclude from these attributes ?</a:t>
            </a:r>
            <a:endParaRPr lang="en-IL" sz="2000" dirty="0"/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5CD1-4718-44E9-81F3-07ECB25FEAB7}"/>
              </a:ext>
            </a:extLst>
          </p:cNvPr>
          <p:cNvPicPr/>
          <p:nvPr/>
        </p:nvPicPr>
        <p:blipFill rotWithShape="1">
          <a:blip r:embed="rId3"/>
          <a:srcRect l="43076" t="29781" r="13982" b="39964"/>
          <a:stretch/>
        </p:blipFill>
        <p:spPr bwMode="auto">
          <a:xfrm>
            <a:off x="4299503" y="885106"/>
            <a:ext cx="7892497" cy="517611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34E5B-7EC9-4538-9C1C-AC0DBFE9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2800"/>
              <a:t>Describing Objects</a:t>
            </a:r>
            <a:br>
              <a:rPr lang="en-IL" sz="2800"/>
            </a:br>
            <a:endParaRPr lang="en-IL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E92E-BFDD-4896-B204-82CDE5D47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What else can I do ?</a:t>
            </a:r>
            <a:endParaRPr lang="en-IL" sz="2000" dirty="0"/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C00A2-6433-4390-BB77-B7367C040632}"/>
              </a:ext>
            </a:extLst>
          </p:cNvPr>
          <p:cNvPicPr/>
          <p:nvPr/>
        </p:nvPicPr>
        <p:blipFill rotWithShape="1">
          <a:blip r:embed="rId3"/>
          <a:srcRect l="8642" t="29309" r="53467" b="26965"/>
          <a:stretch/>
        </p:blipFill>
        <p:spPr bwMode="auto">
          <a:xfrm>
            <a:off x="4619543" y="1009608"/>
            <a:ext cx="7180571" cy="517347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12974-BC4C-4AD1-9F74-2576A6D3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IL" dirty="0"/>
              <a:t>aming </a:t>
            </a:r>
            <a:r>
              <a:rPr lang="en-US" dirty="0"/>
              <a:t>O</a:t>
            </a:r>
            <a:r>
              <a:rPr lang="en-IL" dirty="0"/>
              <a:t>bjects</a:t>
            </a:r>
            <a:br>
              <a:rPr lang="en-IL" dirty="0"/>
            </a:br>
            <a:endParaRPr lang="en-I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DB53-4A1D-4654-BE14-C9AAC44E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/>
              <a:t>Naming familiar objects: </a:t>
            </a:r>
          </a:p>
          <a:p>
            <a:r>
              <a:rPr lang="en-US"/>
              <a:t>T</a:t>
            </a:r>
            <a:r>
              <a:rPr lang="en-IL"/>
              <a:t>his table indicates the method’s performance of the naming task with different classifiers.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5BB7-651B-470F-B5FC-C247AC8D4988}"/>
              </a:ext>
            </a:extLst>
          </p:cNvPr>
          <p:cNvPicPr/>
          <p:nvPr/>
        </p:nvPicPr>
        <p:blipFill rotWithShape="1">
          <a:blip r:embed="rId3"/>
          <a:srcRect l="16485" t="31909" r="53601" b="56037"/>
          <a:stretch/>
        </p:blipFill>
        <p:spPr bwMode="auto">
          <a:xfrm>
            <a:off x="5333232" y="1173201"/>
            <a:ext cx="6209543" cy="402397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3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D59D7-9D8C-480C-A89C-29128627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IL" dirty="0"/>
              <a:t>aming </a:t>
            </a:r>
            <a:r>
              <a:rPr lang="en-US" dirty="0"/>
              <a:t>O</a:t>
            </a:r>
            <a:r>
              <a:rPr lang="en-IL" dirty="0"/>
              <a:t>bjects</a:t>
            </a:r>
            <a:br>
              <a:rPr lang="en-IL" dirty="0"/>
            </a:br>
            <a:endParaRPr lang="en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B198-6201-4583-B3CB-013D6C81E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5" y="2186939"/>
            <a:ext cx="5122652" cy="96774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US" sz="7400" dirty="0"/>
              <a:t>H</a:t>
            </a:r>
            <a:r>
              <a:rPr lang="en-GB" sz="7400" dirty="0"/>
              <a:t>ow </a:t>
            </a:r>
            <a:r>
              <a:rPr lang="en-IL" sz="7400" dirty="0"/>
              <a:t>earning new categories from textual description</a:t>
            </a:r>
            <a:r>
              <a:rPr lang="en-GB" sz="7400" dirty="0"/>
              <a:t> is good ?</a:t>
            </a:r>
          </a:p>
          <a:p>
            <a:pPr>
              <a:lnSpc>
                <a:spcPct val="90000"/>
              </a:lnSpc>
            </a:pPr>
            <a:endParaRPr lang="he-IL" sz="7400" dirty="0"/>
          </a:p>
          <a:p>
            <a:pPr>
              <a:lnSpc>
                <a:spcPct val="90000"/>
              </a:lnSpc>
            </a:pPr>
            <a:r>
              <a:rPr lang="en-GB" sz="7400" dirty="0"/>
              <a:t>What is rejection ? </a:t>
            </a:r>
            <a:endParaRPr lang="en-IL" sz="7400" dirty="0"/>
          </a:p>
          <a:p>
            <a:pPr marL="0" indent="0">
              <a:lnSpc>
                <a:spcPct val="90000"/>
              </a:lnSpc>
              <a:buNone/>
            </a:pPr>
            <a:endParaRPr lang="en-IL" sz="1500" dirty="0"/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840A3217-73B1-4DF7-AF03-00CDDA20FD4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9059" t="67964" r="15444" b="17789"/>
          <a:stretch/>
        </p:blipFill>
        <p:spPr bwMode="auto">
          <a:xfrm>
            <a:off x="6022952" y="1475513"/>
            <a:ext cx="5917971" cy="390143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1E0B-DB9B-4A58-BDDF-E85D9B75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IL" dirty="0"/>
              <a:t>aming </a:t>
            </a:r>
            <a:r>
              <a:rPr lang="en-US" dirty="0"/>
              <a:t>O</a:t>
            </a:r>
            <a:r>
              <a:rPr lang="en-IL" dirty="0"/>
              <a:t>bjects</a:t>
            </a:r>
            <a:br>
              <a:rPr lang="en-IL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464EE-6344-4868-B579-015E859BE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573" y="2179320"/>
            <a:ext cx="3502704" cy="3777622"/>
          </a:xfrm>
        </p:spPr>
        <p:txBody>
          <a:bodyPr/>
          <a:lstStyle/>
          <a:p>
            <a:r>
              <a:rPr lang="en-GB" dirty="0"/>
              <a:t>Performance of textual description compare to selected features and whole features</a:t>
            </a:r>
            <a:endParaRPr lang="en-IL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6E2AF88-0803-4545-B5BB-7C3BD00CA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75" t="41333" r="18500" b="26666"/>
          <a:stretch/>
        </p:blipFill>
        <p:spPr>
          <a:xfrm>
            <a:off x="4163482" y="1765036"/>
            <a:ext cx="7380062" cy="40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C9AEC-6845-464D-9AAC-ADC56363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500"/>
              <a:t>Performance of using </a:t>
            </a:r>
            <a:r>
              <a:rPr lang="en-IL" sz="2500"/>
              <a:t>selected features </a:t>
            </a:r>
            <a:br>
              <a:rPr lang="en-IL" sz="2500"/>
            </a:br>
            <a:endParaRPr lang="en-IL" sz="25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E258-FC76-4DFD-B41F-5104B8BEE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lvl="0"/>
            <a:r>
              <a:rPr lang="en-US"/>
              <a:t>How good is using selected features compare to whole features ?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7442-BBB5-4BFC-B2DA-1C8D18F7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25" t="18666" r="18500" b="50000"/>
          <a:stretch/>
        </p:blipFill>
        <p:spPr>
          <a:xfrm>
            <a:off x="4619543" y="986289"/>
            <a:ext cx="6953577" cy="4560354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6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816CF-7D96-4F07-85EA-D10B3EA3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The benefit of </a:t>
            </a:r>
            <a:r>
              <a:rPr lang="en-IL" sz="2800"/>
              <a:t>selected features </a:t>
            </a:r>
            <a:br>
              <a:rPr lang="en-IL" sz="2800"/>
            </a:br>
            <a:endParaRPr lang="en-IL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8560-D2FD-4EC9-A1C8-A45449DA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1"/>
            <a:ext cx="3650278" cy="1950720"/>
          </a:xfrm>
        </p:spPr>
        <p:txBody>
          <a:bodyPr>
            <a:normAutofit/>
          </a:bodyPr>
          <a:lstStyle/>
          <a:p>
            <a:pPr lvl="0"/>
            <a:r>
              <a:rPr lang="en-IL" dirty="0"/>
              <a:t>This figure compares localization of attributes based on classifiers learned on selected features with those trained on whole features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8142E-47AB-4C78-B660-3B0EA1D2AA39}"/>
              </a:ext>
            </a:extLst>
          </p:cNvPr>
          <p:cNvPicPr/>
          <p:nvPr/>
        </p:nvPicPr>
        <p:blipFill rotWithShape="1">
          <a:blip r:embed="rId3"/>
          <a:srcRect l="17948" t="29309" r="52537" b="34292"/>
          <a:stretch/>
        </p:blipFill>
        <p:spPr bwMode="auto">
          <a:xfrm>
            <a:off x="4619543" y="854631"/>
            <a:ext cx="6953577" cy="482367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1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C979-A23E-4DDD-975B-C1A34718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br>
              <a:rPr lang="en-IL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9939-E2FA-468C-8C24-6A80E1057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000" dirty="0"/>
              <a:t>Shifts the goal of recognition from naming to describing, by doing so, it allows not only to naming familiar objects, but also, reporting additional info about objects.</a:t>
            </a:r>
          </a:p>
          <a:p>
            <a:r>
              <a:rPr lang="en-IL" sz="2000" dirty="0"/>
              <a:t> Learning attributes presents a major new challenge, generalization across object categories, not just across instances within a category. </a:t>
            </a:r>
          </a:p>
          <a:p>
            <a:r>
              <a:rPr lang="en-IL" sz="2000" dirty="0"/>
              <a:t>Introduce a novel feature selection method for learning attributes that generalize well across categories.</a:t>
            </a:r>
          </a:p>
          <a:p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71454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E491B121-12B5-4977-A064-636AB0B9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6D0A6-4483-49E0-9607-1CC8A59B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GB" dirty="0"/>
              <a:t>What is the purpose?</a:t>
            </a:r>
            <a:endParaRPr lang="en-IL" dirty="0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2ED05F70-AB3E-4472-B26B-EFE6A5A59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14BCC-7A2F-4179-B72B-2F7AC4076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Shifting the goal of recognition from naming to describing </a:t>
            </a:r>
            <a:r>
              <a:rPr lang="en-GB"/>
              <a:t>gives us the ability to :</a:t>
            </a:r>
            <a:endParaRPr lang="en-US"/>
          </a:p>
          <a:p>
            <a:pPr marL="0" indent="0">
              <a:buNone/>
            </a:pPr>
            <a:endParaRPr lang="en-IL"/>
          </a:p>
          <a:p>
            <a:r>
              <a:rPr lang="en-GB"/>
              <a:t>Naming objects</a:t>
            </a:r>
          </a:p>
          <a:p>
            <a:r>
              <a:rPr lang="en-GB"/>
              <a:t>Describing an unknown object </a:t>
            </a:r>
          </a:p>
          <a:p>
            <a:r>
              <a:rPr lang="en-US"/>
              <a:t>Reporting unusual aspects of a familiar object</a:t>
            </a:r>
          </a:p>
          <a:p>
            <a:r>
              <a:rPr lang="en-US"/>
              <a:t>Reporting  </a:t>
            </a:r>
            <a:r>
              <a:rPr lang="en-GB"/>
              <a:t>unexpected attributes </a:t>
            </a:r>
            <a:r>
              <a:rPr lang="en-US"/>
              <a:t>of a familiar object</a:t>
            </a:r>
          </a:p>
          <a:p>
            <a:r>
              <a:rPr lang="en-US"/>
              <a:t>learning to recognize new objects with few examples or textual description</a:t>
            </a:r>
          </a:p>
          <a:p>
            <a:endParaRPr lang="en-US"/>
          </a:p>
          <a:p>
            <a:endParaRPr lang="en-IL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E0C9F8-8FC0-47F3-B3B3-13D501475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2953" r="-19" b="17975"/>
          <a:stretch/>
        </p:blipFill>
        <p:spPr>
          <a:xfrm>
            <a:off x="7223760" y="1421084"/>
            <a:ext cx="4319784" cy="4019596"/>
          </a:xfrm>
          <a:prstGeom prst="rect">
            <a:avLst/>
          </a:prstGeom>
        </p:spPr>
      </p:pic>
      <p:sp>
        <p:nvSpPr>
          <p:cNvPr id="32" name="Freeform 11">
            <a:extLst>
              <a:ext uri="{FF2B5EF4-FFF2-40B4-BE49-F238E27FC236}">
                <a16:creationId xmlns:a16="http://schemas.microsoft.com/office/drawing/2014/main" id="{21F6BE39-9E37-45F0-B10C-92305CFB7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0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3465-A24D-40A8-8515-C343161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1F1C0-20D6-4E95-9F52-227E04FB37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49059" t="23400" r="15444" b="7110"/>
          <a:stretch/>
        </p:blipFill>
        <p:spPr bwMode="auto">
          <a:xfrm>
            <a:off x="2273300" y="1452340"/>
            <a:ext cx="8911686" cy="526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16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56475-00B2-4D63-845E-B25F9DB3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Attributes</a:t>
            </a:r>
            <a:endParaRPr lang="en-IL" sz="3200">
              <a:solidFill>
                <a:schemeClr val="bg1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2CEE6E-3DDC-407B-8341-88567D20D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070156"/>
              </p:ext>
            </p:extLst>
          </p:nvPr>
        </p:nvGraphicFramePr>
        <p:xfrm>
          <a:off x="4716816" y="6796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378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CD1E-1EDD-4DA9-8EBF-C1B641FB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GB"/>
              <a:t>The Problem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687B-89E1-49FA-A001-D03F4D1B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r>
              <a:rPr lang="en-IL" sz="2000" dirty="0"/>
              <a:t>Training attribute classifiers in the traditional way leads to poor generalization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irrelevant features are often correlated with attributes for some sets of objects but not others.</a:t>
            </a:r>
            <a:endParaRPr lang="en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9543-E15B-495D-875B-09E2F944E1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1452" y="2561913"/>
            <a:ext cx="2873159" cy="2873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102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C8B6C4B-A867-4D7E-9851-29BB2D603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16929-641B-47A4-8DD7-864ADD16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The Solution</a:t>
            </a:r>
            <a:endParaRPr lang="en-IL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70BD5D9-CDC5-465C-9E25-2EB0249F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BD47-673C-41D1-97B6-17FCE10C6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74537"/>
          </a:xfrm>
        </p:spPr>
        <p:txBody>
          <a:bodyPr>
            <a:normAutofit/>
          </a:bodyPr>
          <a:lstStyle/>
          <a:p>
            <a:r>
              <a:rPr lang="en-US" sz="2000" dirty="0"/>
              <a:t>T</a:t>
            </a:r>
            <a:r>
              <a:rPr lang="en-IL" sz="2000" dirty="0"/>
              <a:t>o learn a “spots” detector, we would select features that can distinguish between </a:t>
            </a:r>
            <a:r>
              <a:rPr lang="en-GB" sz="2000" dirty="0"/>
              <a:t>these objects</a:t>
            </a:r>
            <a:endParaRPr lang="en-IL" sz="2000" dirty="0"/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28BB9-85AD-41EA-8558-6CBD509DD1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2356" b="1"/>
          <a:stretch/>
        </p:blipFill>
        <p:spPr bwMode="auto">
          <a:xfrm>
            <a:off x="4619544" y="640080"/>
            <a:ext cx="3380136" cy="527114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9150A-61E0-4402-83D3-A33B95D6D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r="23474" b="-2"/>
          <a:stretch/>
        </p:blipFill>
        <p:spPr>
          <a:xfrm>
            <a:off x="8163406" y="640080"/>
            <a:ext cx="3395275" cy="5271142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9185F495-8EFA-407B-AAD7-A2F52AE2C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1A0AB-A746-44F6-BE30-30F8CC65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GB"/>
              <a:t>Recognition steps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4C546-F1BF-4E32-8DCF-F6C0F325E617}"/>
              </a:ext>
            </a:extLst>
          </p:cNvPr>
          <p:cNvPicPr/>
          <p:nvPr/>
        </p:nvPicPr>
        <p:blipFill rotWithShape="1">
          <a:blip r:embed="rId3"/>
          <a:srcRect l="13567" t="21586" r="56425" b="40026"/>
          <a:stretch/>
        </p:blipFill>
        <p:spPr bwMode="auto">
          <a:xfrm>
            <a:off x="4532377" y="645106"/>
            <a:ext cx="7010399" cy="518299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29A1-9A80-4E1D-9338-A6288D30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ACFD-B2C2-4626-AA87-72839A49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/>
              <a:t>This approach give us the ability to :</a:t>
            </a:r>
          </a:p>
          <a:p>
            <a:pPr marL="0" indent="0">
              <a:buNone/>
            </a:pPr>
            <a:endParaRPr lang="en-IL" sz="2800"/>
          </a:p>
          <a:p>
            <a:r>
              <a:rPr lang="en-GB" sz="2000"/>
              <a:t>Naming </a:t>
            </a:r>
            <a:endParaRPr lang="en-IL" sz="2000"/>
          </a:p>
          <a:p>
            <a:r>
              <a:rPr lang="en-IL" sz="2000"/>
              <a:t>describe </a:t>
            </a:r>
            <a:r>
              <a:rPr lang="en-GB" sz="2000"/>
              <a:t>un</a:t>
            </a:r>
            <a:r>
              <a:rPr lang="en-IL" sz="2000"/>
              <a:t>known and new objects</a:t>
            </a:r>
          </a:p>
          <a:p>
            <a:r>
              <a:rPr lang="en-IL" sz="2000"/>
              <a:t>learn new categories from very few examples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038738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2904</TotalTime>
  <Words>2427</Words>
  <Application>Microsoft Office PowerPoint</Application>
  <PresentationFormat>Widescreen</PresentationFormat>
  <Paragraphs>179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Describing Objects by their Attributes </vt:lpstr>
      <vt:lpstr>What is this lecturer about?</vt:lpstr>
      <vt:lpstr>What is the purpose?</vt:lpstr>
      <vt:lpstr>Example:</vt:lpstr>
      <vt:lpstr>Attributes</vt:lpstr>
      <vt:lpstr>The Problem</vt:lpstr>
      <vt:lpstr>The Solution</vt:lpstr>
      <vt:lpstr>Recognition steps</vt:lpstr>
      <vt:lpstr>Results</vt:lpstr>
      <vt:lpstr>Base Features </vt:lpstr>
      <vt:lpstr>Base features</vt:lpstr>
      <vt:lpstr>Semantic Attributes </vt:lpstr>
      <vt:lpstr>Semantic Attributes </vt:lpstr>
      <vt:lpstr>Semantic Attributes </vt:lpstr>
      <vt:lpstr>Semantic Attributes </vt:lpstr>
      <vt:lpstr>Discriminative attributes </vt:lpstr>
      <vt:lpstr>Across Category Generalization by Within Category Prediction </vt:lpstr>
      <vt:lpstr>Features Selection</vt:lpstr>
      <vt:lpstr>Describing Objects </vt:lpstr>
      <vt:lpstr>Describing Objects </vt:lpstr>
      <vt:lpstr>Describing Objects </vt:lpstr>
      <vt:lpstr>Describing Objects </vt:lpstr>
      <vt:lpstr>Naming Objects </vt:lpstr>
      <vt:lpstr>Naming Objects </vt:lpstr>
      <vt:lpstr>Naming Objects </vt:lpstr>
      <vt:lpstr>Performance of using selected features  </vt:lpstr>
      <vt:lpstr>The benefit of selected features 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name</dc:title>
  <dc:creator>shadi halloun</dc:creator>
  <cp:lastModifiedBy>shadi halloun</cp:lastModifiedBy>
  <cp:revision>57</cp:revision>
  <dcterms:created xsi:type="dcterms:W3CDTF">2021-05-02T18:48:00Z</dcterms:created>
  <dcterms:modified xsi:type="dcterms:W3CDTF">2021-05-04T19:12:32Z</dcterms:modified>
</cp:coreProperties>
</file>